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1" r:id="rId3"/>
    <p:sldId id="258" r:id="rId4"/>
    <p:sldId id="269" r:id="rId5"/>
    <p:sldId id="271" r:id="rId6"/>
    <p:sldId id="259" r:id="rId7"/>
    <p:sldId id="283" r:id="rId8"/>
    <p:sldId id="282" r:id="rId9"/>
    <p:sldId id="284" r:id="rId10"/>
    <p:sldId id="285" r:id="rId11"/>
    <p:sldId id="257" r:id="rId12"/>
    <p:sldId id="272" r:id="rId13"/>
    <p:sldId id="286" r:id="rId14"/>
    <p:sldId id="260" r:id="rId15"/>
    <p:sldId id="273" r:id="rId16"/>
    <p:sldId id="275" r:id="rId17"/>
    <p:sldId id="263" r:id="rId18"/>
    <p:sldId id="277" r:id="rId19"/>
    <p:sldId id="261" r:id="rId20"/>
    <p:sldId id="287" r:id="rId21"/>
    <p:sldId id="276" r:id="rId22"/>
    <p:sldId id="278" r:id="rId23"/>
    <p:sldId id="289" r:id="rId24"/>
    <p:sldId id="290" r:id="rId25"/>
    <p:sldId id="262" r:id="rId26"/>
    <p:sldId id="279" r:id="rId27"/>
    <p:sldId id="280" r:id="rId28"/>
    <p:sldId id="292" r:id="rId29"/>
    <p:sldId id="288" r:id="rId30"/>
    <p:sldId id="293" r:id="rId31"/>
    <p:sldId id="291" r:id="rId32"/>
    <p:sldId id="265" r:id="rId33"/>
    <p:sldId id="29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3A39B-C11E-234F-91C6-C9DDA7C3F385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D57A5-CED7-7D4A-AE4F-979B71C7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D57A5-CED7-7D4A-AE4F-979B71C740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68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62790-ACC8-428F-98D7-B2851D27B5B0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D57A5-CED7-7D4A-AE4F-979B71C74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D57A5-CED7-7D4A-AE4F-979B71C74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7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D57A5-CED7-7D4A-AE4F-979B71C74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4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62790-ACC8-428F-98D7-B2851D27B5B0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62790-ACC8-428F-98D7-B2851D27B5B0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62790-ACC8-428F-98D7-B2851D27B5B0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62790-ACC8-428F-98D7-B2851D27B5B0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D57A5-CED7-7D4A-AE4F-979B71C740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1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9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  <a:lvl2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2pPr>
            <a:lvl3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3pPr>
            <a:lvl4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4pPr>
            <a:lvl5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  <a:lvl2pPr>
              <a:defRPr sz="24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2pPr>
            <a:lvl3pPr>
              <a:defRPr sz="20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3pPr>
            <a:lvl4pPr>
              <a:defRPr sz="1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4pPr>
            <a:lvl5pPr>
              <a:defRPr sz="1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  <a:lvl2pPr>
              <a:defRPr sz="24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2pPr>
            <a:lvl3pPr>
              <a:defRPr sz="20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3pPr>
            <a:lvl4pPr>
              <a:defRPr sz="1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4pPr>
            <a:lvl5pPr>
              <a:defRPr sz="1800"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4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Avenir Next Condensed Demi Bold"/>
                <a:cs typeface="Avenir Next Condensed Demi Bold"/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1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0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828DA-3FAF-A245-94FF-815F329D93EA}" type="datetimeFigureOut">
              <a:rPr lang="en-US" smtClean="0"/>
              <a:t>24/02/16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D7A1E-B155-7448-928D-D620682528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6169" y="-237265"/>
            <a:ext cx="14416855" cy="70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Some dirty, quick and well-known tricks to hack your bad .NET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WebApps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Chema Alonso</a:t>
            </a:r>
          </a:p>
          <a:p>
            <a:r>
              <a:rPr lang="en-US" dirty="0" smtClean="0"/>
              <a:t>(@</a:t>
            </a:r>
            <a:r>
              <a:rPr lang="en-US" dirty="0" err="1" smtClean="0"/>
              <a:t>chemaalonso</a:t>
            </a:r>
            <a:r>
              <a:rPr lang="en-US" dirty="0"/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4296" y="211243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Condensed Demi Bold"/>
                <a:ea typeface="+mj-ea"/>
                <a:cs typeface="Avenir Next Condensed Demi Bold"/>
              </a:defRPr>
            </a:lvl1pPr>
          </a:lstStyle>
          <a:p>
            <a:r>
              <a:rPr lang="en-US" dirty="0" smtClean="0"/>
              <a:t>Some dirty, quick and well-known tricks to hack your bad .NET </a:t>
            </a:r>
            <a:r>
              <a:rPr lang="en-US" dirty="0" err="1" smtClean="0"/>
              <a:t>WebApps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</a:t>
            </a:r>
            <a:r>
              <a:rPr lang="en-US" dirty="0" err="1" smtClean="0"/>
              <a:t>CustomErrors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33" y="2679699"/>
            <a:ext cx="5877320" cy="340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177581" y="126251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 smtClean="0">
                <a:solidFill>
                  <a:schemeClr val="bg1"/>
                </a:solidFill>
              </a:rPr>
              <a:t>system.web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&lt;</a:t>
            </a:r>
            <a:r>
              <a:rPr lang="en-US" dirty="0" err="1" smtClean="0">
                <a:solidFill>
                  <a:schemeClr val="bg1"/>
                </a:solidFill>
              </a:rPr>
              <a:t>customErrors</a:t>
            </a:r>
            <a:r>
              <a:rPr lang="en-US" dirty="0" smtClean="0">
                <a:solidFill>
                  <a:schemeClr val="bg1"/>
                </a:solidFill>
              </a:rPr>
              <a:t> mode="</a:t>
            </a:r>
            <a:r>
              <a:rPr lang="en-US" dirty="0" err="1" smtClean="0">
                <a:solidFill>
                  <a:schemeClr val="bg1"/>
                </a:solidFill>
              </a:rPr>
              <a:t>On|Off|RemoteOnly</a:t>
            </a:r>
            <a:r>
              <a:rPr lang="en-US" dirty="0" smtClean="0">
                <a:solidFill>
                  <a:schemeClr val="bg1"/>
                </a:solidFill>
              </a:rPr>
              <a:t>" </a:t>
            </a:r>
            <a:r>
              <a:rPr lang="en-US" dirty="0" err="1" smtClean="0">
                <a:solidFill>
                  <a:schemeClr val="bg1"/>
                </a:solidFill>
              </a:rPr>
              <a:t>defaultRedirect</a:t>
            </a:r>
            <a:r>
              <a:rPr lang="en-US" dirty="0" smtClean="0">
                <a:solidFill>
                  <a:schemeClr val="bg1"/>
                </a:solidFill>
              </a:rPr>
              <a:t>="~/Error/Index" /&gt;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&lt;/ </a:t>
            </a:r>
            <a:r>
              <a:rPr lang="en-US" dirty="0" err="1" smtClean="0">
                <a:solidFill>
                  <a:schemeClr val="bg1"/>
                </a:solidFill>
              </a:rPr>
              <a:t>system.web</a:t>
            </a:r>
            <a:r>
              <a:rPr lang="en-US" dirty="0" smtClean="0">
                <a:solidFill>
                  <a:schemeClr val="bg1"/>
                </a:solidFill>
              </a:rPr>
              <a:t>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3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IIS Short Name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6" y="1417638"/>
            <a:ext cx="7581304" cy="404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98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IIS Short Name 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2" y="1541326"/>
            <a:ext cx="4635500" cy="1196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2" y="2944270"/>
            <a:ext cx="4635500" cy="165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55" y="1286320"/>
            <a:ext cx="1712735" cy="500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512" y="4830252"/>
            <a:ext cx="2171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2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 un IIS en </a:t>
            </a:r>
            <a:r>
              <a:rPr lang="en-US" dirty="0" err="1" smtClean="0"/>
              <a:t>mí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3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Mode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3673" y="1073612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&lt;configuration&gt;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	&lt;</a:t>
            </a:r>
            <a:r>
              <a:rPr lang="en-US" sz="1600" dirty="0" err="1" smtClean="0">
                <a:solidFill>
                  <a:srgbClr val="FFFFFF"/>
                </a:solidFill>
              </a:rPr>
              <a:t>system.Web</a:t>
            </a:r>
            <a:r>
              <a:rPr lang="en-US" sz="1600" dirty="0" smtClean="0">
                <a:solidFill>
                  <a:srgbClr val="FFFFFF"/>
                </a:solidFill>
              </a:rPr>
              <a:t>&gt;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		&lt;compilation debug="true"&gt;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&lt;</a:t>
            </a:r>
            <a:r>
              <a:rPr lang="en-US" sz="1600" dirty="0" err="1" smtClean="0">
                <a:solidFill>
                  <a:srgbClr val="FFFFFF"/>
                </a:solidFill>
              </a:rPr>
              <a:t>system.Web</a:t>
            </a:r>
            <a:r>
              <a:rPr lang="en-US" sz="1600" dirty="0" smtClean="0">
                <a:solidFill>
                  <a:srgbClr val="FFFFFF"/>
                </a:solidFill>
              </a:rPr>
              <a:t>&gt;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&lt;/configuration&gt;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0" y="2341952"/>
            <a:ext cx="6680768" cy="43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Trace.axd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79935"/>
            <a:ext cx="8018925" cy="4290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72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Elmah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27"/>
          <a:stretch/>
        </p:blipFill>
        <p:spPr>
          <a:xfrm>
            <a:off x="709504" y="1293085"/>
            <a:ext cx="7884368" cy="528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8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ViewState</a:t>
            </a:r>
            <a:r>
              <a:rPr lang="en-US" dirty="0" smtClean="0"/>
              <a:t> Disclosure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94" y="1262741"/>
            <a:ext cx="7457602" cy="3610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00" y="3206336"/>
            <a:ext cx="5353164" cy="346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45" y="3550002"/>
            <a:ext cx="3392091" cy="312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073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Controls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37" y="1247253"/>
            <a:ext cx="6139239" cy="1166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37" y="2565518"/>
            <a:ext cx="6139239" cy="363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530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Fuzzins</a:t>
            </a:r>
            <a:r>
              <a:rPr lang="en-US" dirty="0" smtClean="0"/>
              <a:t>, </a:t>
            </a:r>
            <a:r>
              <a:rPr lang="en-US" dirty="0" err="1" smtClean="0"/>
              <a:t>Fuzzinj</a:t>
            </a:r>
            <a:r>
              <a:rPr lang="en-US" dirty="0" smtClean="0"/>
              <a:t>, Fuzzing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52" y="1610912"/>
            <a:ext cx="6626555" cy="394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29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OWASP Top Ten</a:t>
            </a:r>
            <a:endParaRPr lang="en-US" dirty="0">
              <a:cs typeface="+mj-cs"/>
            </a:endParaRP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77" y="1851663"/>
            <a:ext cx="9144000" cy="329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61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1,2,3. </a:t>
            </a:r>
            <a:r>
              <a:rPr lang="en-US" dirty="0" err="1" smtClean="0"/>
              <a:t>Probando</a:t>
            </a:r>
            <a:r>
              <a:rPr lang="en-US" dirty="0" smtClean="0"/>
              <a:t>, </a:t>
            </a:r>
            <a:r>
              <a:rPr lang="en-US" dirty="0" err="1" smtClean="0"/>
              <a:t>probando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7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LinQ</a:t>
            </a:r>
            <a:r>
              <a:rPr lang="en-US" dirty="0" smtClean="0"/>
              <a:t> Injection: SQL, </a:t>
            </a:r>
            <a:r>
              <a:rPr lang="en-US" dirty="0" err="1" smtClean="0"/>
              <a:t>Xpath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26" y="1417638"/>
            <a:ext cx="6632917" cy="115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6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70" y="2732039"/>
            <a:ext cx="5587888" cy="152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6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70" y="4380380"/>
            <a:ext cx="5587888" cy="1467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04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UDL (Universal Data Links) Files</a:t>
            </a:r>
            <a:endParaRPr lang="es-E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236" y="1714488"/>
            <a:ext cx="4928123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7355" y="1620044"/>
            <a:ext cx="35909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330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WebServices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4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4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Buscando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debajo</a:t>
            </a:r>
            <a:r>
              <a:rPr lang="en-US" dirty="0" smtClean="0"/>
              <a:t> de </a:t>
            </a:r>
            <a:r>
              <a:rPr lang="en-US" dirty="0" err="1" smtClean="0"/>
              <a:t>tu</a:t>
            </a:r>
            <a:r>
              <a:rPr lang="en-US" dirty="0" smtClean="0"/>
              <a:t> 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9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Connection String Parameter Pollution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4" y="1466897"/>
            <a:ext cx="7031759" cy="3009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4638" r="26373"/>
          <a:stretch/>
        </p:blipFill>
        <p:spPr>
          <a:xfrm>
            <a:off x="975775" y="4662362"/>
            <a:ext cx="7031759" cy="16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1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 redondeado"/>
          <p:cNvSpPr/>
          <p:nvPr/>
        </p:nvSpPr>
        <p:spPr>
          <a:xfrm>
            <a:off x="1000100" y="3000372"/>
            <a:ext cx="7715304" cy="2714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 err="1" smtClean="0"/>
              <a:t>DBConnection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Object</a:t>
            </a:r>
            <a:endParaRPr lang="es-ES" sz="2800" b="1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Pollutionable</a:t>
            </a:r>
            <a:r>
              <a:rPr lang="es-ES" dirty="0" smtClean="0"/>
              <a:t> </a:t>
            </a:r>
            <a:r>
              <a:rPr lang="es-ES" dirty="0" err="1" smtClean="0"/>
              <a:t>Behavior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2214546" y="3714752"/>
            <a:ext cx="192882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2214546" y="4529088"/>
            <a:ext cx="192882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Param2</a:t>
            </a:r>
            <a:endParaRPr lang="es-ES" sz="2000" b="1" dirty="0"/>
          </a:p>
        </p:txBody>
      </p:sp>
      <p:sp>
        <p:nvSpPr>
          <p:cNvPr id="12" name="11 Rectángulo"/>
          <p:cNvSpPr/>
          <p:nvPr/>
        </p:nvSpPr>
        <p:spPr>
          <a:xfrm>
            <a:off x="4643438" y="3571876"/>
            <a:ext cx="2643206" cy="6429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4643438" y="4429132"/>
            <a:ext cx="2643206" cy="6429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Flecha derecha"/>
          <p:cNvSpPr/>
          <p:nvPr/>
        </p:nvSpPr>
        <p:spPr>
          <a:xfrm>
            <a:off x="4143372" y="3857628"/>
            <a:ext cx="500066" cy="1428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Flecha derecha"/>
          <p:cNvSpPr/>
          <p:nvPr/>
        </p:nvSpPr>
        <p:spPr>
          <a:xfrm>
            <a:off x="4143372" y="4643446"/>
            <a:ext cx="500066" cy="1428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857224" y="1714488"/>
            <a:ext cx="1928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Param1=</a:t>
            </a:r>
            <a:r>
              <a:rPr lang="es-ES" sz="2000" b="1" dirty="0" err="1" smtClean="0"/>
              <a:t>Value</a:t>
            </a:r>
            <a:r>
              <a:rPr lang="es-ES" sz="2000" b="1" dirty="0" smtClean="0"/>
              <a:t> A</a:t>
            </a:r>
            <a:endParaRPr lang="es-ES" sz="20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786050" y="1714488"/>
            <a:ext cx="1928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Param2=</a:t>
            </a:r>
            <a:r>
              <a:rPr lang="es-ES" sz="2000" b="1" dirty="0" err="1" smtClean="0"/>
              <a:t>Value</a:t>
            </a:r>
            <a:r>
              <a:rPr lang="es-ES" sz="2000" b="1" dirty="0" smtClean="0"/>
              <a:t> B</a:t>
            </a:r>
            <a:endParaRPr lang="es-ES" sz="2000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4714876" y="1714488"/>
            <a:ext cx="1928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Param1=</a:t>
            </a:r>
            <a:r>
              <a:rPr lang="es-ES" sz="2000" b="1" dirty="0" err="1" smtClean="0"/>
              <a:t>Value</a:t>
            </a:r>
            <a:r>
              <a:rPr lang="es-ES" sz="2000" b="1" dirty="0" smtClean="0"/>
              <a:t> C</a:t>
            </a:r>
            <a:endParaRPr lang="es-ES" sz="20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6643702" y="1714488"/>
            <a:ext cx="1928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Param2=</a:t>
            </a:r>
            <a:r>
              <a:rPr lang="es-ES" sz="2000" b="1" dirty="0" err="1" smtClean="0"/>
              <a:t>Value</a:t>
            </a:r>
            <a:r>
              <a:rPr lang="es-ES" sz="2000" b="1" dirty="0" smtClean="0"/>
              <a:t> D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41381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5.78168E-6 C 0.154 -0.0495 0.30817 -0.09876 0.38924 -0.04927 C 0.47032 0.00023 0.46997 0.23936 0.48612 0.29717 " pathEditMode="relative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-0.04163 C 0.15799 -0.02544 0.28125 -0.00902 0.32101 0.06498 C 0.36076 0.13899 0.28125 0.34667 0.27326 0.4031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2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82 -0.02058 C 0.17621 0.05157 0.29861 0.12373 0.29843 0.17622 C 0.29826 0.22872 0.09323 0.27521 0.05225 0.2951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1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5 0.01087 C 0.17049 0.08233 0.23143 0.15379 0.18941 0.21993 C 0.1474 0.28608 0.00226 0.34713 -0.14288 0.40842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0" y="1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can be done with CSPP?</a:t>
            </a:r>
            <a:endParaRPr lang="en-US" dirty="0"/>
          </a:p>
        </p:txBody>
      </p:sp>
      <p:sp>
        <p:nvSpPr>
          <p:cNvPr id="4" name="3 Rectángulo redondeado"/>
          <p:cNvSpPr/>
          <p:nvPr/>
        </p:nvSpPr>
        <p:spPr>
          <a:xfrm>
            <a:off x="1000100" y="2857496"/>
            <a:ext cx="7715304" cy="3143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 err="1" smtClean="0"/>
              <a:t>DBConnection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Object</a:t>
            </a:r>
            <a:endParaRPr lang="es-ES" sz="2800" b="1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2214546" y="3714752"/>
            <a:ext cx="192882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err="1" smtClean="0"/>
              <a:t>DataSource</a:t>
            </a:r>
            <a:endParaRPr lang="es-ES" sz="2000" b="1" dirty="0" smtClean="0"/>
          </a:p>
        </p:txBody>
      </p:sp>
      <p:sp>
        <p:nvSpPr>
          <p:cNvPr id="6" name="5 CuadroTexto"/>
          <p:cNvSpPr txBox="1"/>
          <p:nvPr/>
        </p:nvSpPr>
        <p:spPr>
          <a:xfrm>
            <a:off x="2214546" y="4529088"/>
            <a:ext cx="192882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UID</a:t>
            </a:r>
            <a:endParaRPr lang="es-ES" sz="2000" b="1" dirty="0"/>
          </a:p>
        </p:txBody>
      </p:sp>
      <p:sp>
        <p:nvSpPr>
          <p:cNvPr id="7" name="6 Rectángulo"/>
          <p:cNvSpPr/>
          <p:nvPr/>
        </p:nvSpPr>
        <p:spPr>
          <a:xfrm>
            <a:off x="4643438" y="3571876"/>
            <a:ext cx="2643206" cy="6429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4643438" y="4429132"/>
            <a:ext cx="2643206" cy="6429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Flecha derecha"/>
          <p:cNvSpPr/>
          <p:nvPr/>
        </p:nvSpPr>
        <p:spPr>
          <a:xfrm>
            <a:off x="4143372" y="3857628"/>
            <a:ext cx="500066" cy="1428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derecha"/>
          <p:cNvSpPr/>
          <p:nvPr/>
        </p:nvSpPr>
        <p:spPr>
          <a:xfrm>
            <a:off x="4143372" y="4643446"/>
            <a:ext cx="500066" cy="1428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642910" y="1714488"/>
            <a:ext cx="214314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Data </a:t>
            </a:r>
            <a:r>
              <a:rPr lang="es-ES" sz="2000" b="1" dirty="0" err="1" smtClean="0"/>
              <a:t>Source</a:t>
            </a:r>
            <a:r>
              <a:rPr lang="es-ES" sz="2000" b="1" dirty="0" smtClean="0"/>
              <a:t>=DB1</a:t>
            </a:r>
            <a:endParaRPr lang="es-ES" sz="20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786050" y="1714488"/>
            <a:ext cx="1928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UID=</a:t>
            </a:r>
            <a:r>
              <a:rPr lang="es-ES" sz="2000" b="1" dirty="0" err="1" smtClean="0"/>
              <a:t>sa</a:t>
            </a:r>
            <a:endParaRPr lang="es-ES" sz="20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786578" y="1714488"/>
            <a:ext cx="235742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Data </a:t>
            </a:r>
            <a:r>
              <a:rPr lang="es-ES" sz="2000" b="1" dirty="0" err="1" smtClean="0"/>
              <a:t>Source</a:t>
            </a:r>
            <a:r>
              <a:rPr lang="es-ES" sz="2000" b="1" dirty="0" smtClean="0"/>
              <a:t>=DB2</a:t>
            </a:r>
            <a:endParaRPr lang="es-ES" sz="2000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214546" y="5243468"/>
            <a:ext cx="1928826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err="1" smtClean="0"/>
              <a:t>password</a:t>
            </a:r>
            <a:endParaRPr lang="es-ES" sz="2000" b="1" dirty="0"/>
          </a:p>
        </p:txBody>
      </p:sp>
      <p:sp>
        <p:nvSpPr>
          <p:cNvPr id="16" name="15 Rectángulo"/>
          <p:cNvSpPr/>
          <p:nvPr/>
        </p:nvSpPr>
        <p:spPr>
          <a:xfrm>
            <a:off x="4643438" y="5143512"/>
            <a:ext cx="2643206" cy="6429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Flecha derecha"/>
          <p:cNvSpPr/>
          <p:nvPr/>
        </p:nvSpPr>
        <p:spPr>
          <a:xfrm>
            <a:off x="4143372" y="5357826"/>
            <a:ext cx="500066" cy="1428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CuadroTexto"/>
          <p:cNvSpPr txBox="1"/>
          <p:nvPr/>
        </p:nvSpPr>
        <p:spPr>
          <a:xfrm>
            <a:off x="4714876" y="1714488"/>
            <a:ext cx="207170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err="1" smtClean="0"/>
              <a:t>password</a:t>
            </a:r>
            <a:r>
              <a:rPr lang="es-ES" sz="2000" b="1" dirty="0" smtClean="0"/>
              <a:t>=</a:t>
            </a:r>
            <a:r>
              <a:rPr lang="es-ES" sz="2000" b="1" dirty="0" err="1" smtClean="0"/>
              <a:t>Pwnd</a:t>
            </a:r>
            <a:r>
              <a:rPr lang="es-ES" sz="2000" b="1" dirty="0" smtClean="0"/>
              <a:t>!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154930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5.78168E-6 C 0.154 -0.0495 0.30817 -0.09876 0.38924 -0.04927 C 0.47032 0.00023 0.46997 0.23936 0.48612 0.29717 " pathEditMode="relative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2 -0.04163 C 0.15799 -0.02544 0.28125 -0.00902 0.32101 0.06498 C 0.36076 0.13899 0.28125 0.34667 0.27326 0.4031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2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82 0.00023 C 0.17621 0.11771 0.29861 0.2352 0.29844 0.32053 C 0.29826 0.4061 0.09323 0.48173 0.05226 0.51434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25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66 0.0333 C 0.16146 0.08164 0.23142 0.13043 0.18316 0.17576 C 0.13507 0.22086 -0.03143 0.26249 -0.19775 0.30458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01146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CSPP </a:t>
            </a:r>
            <a:r>
              <a:rPr lang="es-ES" dirty="0" err="1" smtClean="0"/>
              <a:t>Attack</a:t>
            </a:r>
            <a:r>
              <a:rPr lang="es-ES" dirty="0" smtClean="0"/>
              <a:t>: </a:t>
            </a:r>
            <a:r>
              <a:rPr lang="es-ES" dirty="0" err="1" smtClean="0"/>
              <a:t>Hijacking</a:t>
            </a:r>
            <a:r>
              <a:rPr lang="es-ES" dirty="0" smtClean="0"/>
              <a:t> Web </a:t>
            </a:r>
            <a:r>
              <a:rPr lang="es-ES" dirty="0" err="1" smtClean="0"/>
              <a:t>Credentials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dirty="0"/>
              <a:t>Data source = SQL2005; initial catalog = </a:t>
            </a:r>
            <a:r>
              <a:rPr lang="en-US" i="1" dirty="0" smtClean="0"/>
              <a:t>db1;</a:t>
            </a:r>
          </a:p>
          <a:p>
            <a:pPr>
              <a:buNone/>
            </a:pPr>
            <a:r>
              <a:rPr lang="en-US" i="1" dirty="0" smtClean="0"/>
              <a:t>Integrated Security=no; user id</a:t>
            </a:r>
            <a:r>
              <a:rPr lang="en-US" i="1" dirty="0"/>
              <a:t>=+’</a:t>
            </a:r>
            <a:r>
              <a:rPr lang="en-US" b="1" i="1" dirty="0" err="1">
                <a:solidFill>
                  <a:srgbClr val="FF0000"/>
                </a:solidFill>
              </a:rPr>
              <a:t>User_Value</a:t>
            </a:r>
            <a:r>
              <a:rPr lang="en-US" i="1" dirty="0"/>
              <a:t>’+; </a:t>
            </a:r>
            <a:endParaRPr lang="en-US" i="1" dirty="0" smtClean="0"/>
          </a:p>
          <a:p>
            <a:pPr>
              <a:buNone/>
            </a:pPr>
            <a:r>
              <a:rPr lang="en-US" i="1" dirty="0" smtClean="0"/>
              <a:t>Password</a:t>
            </a:r>
            <a:r>
              <a:rPr lang="en-US" i="1" dirty="0"/>
              <a:t>=+’</a:t>
            </a:r>
            <a:r>
              <a:rPr lang="en-US" b="1" i="1" dirty="0" err="1">
                <a:solidFill>
                  <a:srgbClr val="FF0000"/>
                </a:solidFill>
              </a:rPr>
              <a:t>Password_Value</a:t>
            </a:r>
            <a:r>
              <a:rPr lang="en-US" i="1" dirty="0"/>
              <a:t>’+; </a:t>
            </a:r>
            <a:endParaRPr lang="es-ES" dirty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 smtClean="0"/>
              <a:t>Data source = SQL2005; initial catalog = db1;</a:t>
            </a:r>
          </a:p>
          <a:p>
            <a:pPr>
              <a:buNone/>
            </a:pPr>
            <a:r>
              <a:rPr lang="en-US" i="1" dirty="0" smtClean="0"/>
              <a:t>Integrated Security=no; user id=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;Data Source=</a:t>
            </a:r>
            <a:r>
              <a:rPr lang="en-US" b="1" i="1" dirty="0" err="1" smtClean="0">
                <a:solidFill>
                  <a:srgbClr val="FF0000"/>
                </a:solidFill>
              </a:rPr>
              <a:t>Target_Server</a:t>
            </a:r>
            <a:r>
              <a:rPr lang="en-US" i="1" dirty="0" smtClean="0"/>
              <a:t>; </a:t>
            </a:r>
          </a:p>
          <a:p>
            <a:pPr>
              <a:buNone/>
            </a:pPr>
            <a:r>
              <a:rPr lang="en-US" i="1" dirty="0" smtClean="0"/>
              <a:t>Password=</a:t>
            </a:r>
            <a:r>
              <a:rPr lang="en-US" b="1" i="1" dirty="0" smtClean="0">
                <a:solidFill>
                  <a:srgbClr val="FF0000"/>
                </a:solidFill>
              </a:rPr>
              <a:t>;Integrated Security=true</a:t>
            </a:r>
            <a:r>
              <a:rPr lang="en-US" i="1" dirty="0" smtClean="0"/>
              <a:t>; </a:t>
            </a:r>
            <a:endParaRPr lang="es-ES" dirty="0" smtClean="0"/>
          </a:p>
          <a:p>
            <a:pP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198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Po-</a:t>
            </a:r>
            <a:r>
              <a:rPr lang="en-US" dirty="0" err="1" smtClean="0"/>
              <a:t>lu</a:t>
            </a:r>
            <a:r>
              <a:rPr lang="en-US" dirty="0" smtClean="0"/>
              <a:t>-</a:t>
            </a:r>
            <a:r>
              <a:rPr lang="en-US" dirty="0" err="1" smtClean="0"/>
              <a:t>cionate</a:t>
            </a:r>
            <a:r>
              <a:rPr lang="en-US" dirty="0" smtClean="0"/>
              <a:t>. </a:t>
            </a:r>
            <a:r>
              <a:rPr lang="en-US" dirty="0" err="1" smtClean="0"/>
              <a:t>Mézclate</a:t>
            </a:r>
            <a:r>
              <a:rPr lang="en-US" dirty="0" smtClean="0"/>
              <a:t> </a:t>
            </a:r>
            <a:r>
              <a:rPr lang="en-US" dirty="0" err="1" smtClean="0"/>
              <a:t>conmigo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47" y="1417637"/>
            <a:ext cx="5127801" cy="4903459"/>
          </a:xfrm>
          <a:prstGeom prst="rect">
            <a:avLst/>
          </a:prstGeom>
          <a:ln w="5715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29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CSPP Bugs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06" y="1417638"/>
            <a:ext cx="5760970" cy="4446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03" y="1212900"/>
            <a:ext cx="704188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2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ASP.NET Web Data </a:t>
            </a:r>
            <a:r>
              <a:rPr lang="es-ES" dirty="0" err="1" smtClean="0"/>
              <a:t>Admistrator</a:t>
            </a:r>
            <a:endParaRPr lang="es-E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1285861"/>
            <a:ext cx="5929354" cy="410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1538" y="5500702"/>
            <a:ext cx="735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ASP Web Data </a:t>
            </a:r>
            <a:r>
              <a:rPr lang="es-ES" dirty="0" err="1" smtClean="0"/>
              <a:t>Administrator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secure</a:t>
            </a:r>
            <a:r>
              <a:rPr lang="es-ES" dirty="0" smtClean="0"/>
              <a:t> in </a:t>
            </a:r>
            <a:r>
              <a:rPr lang="es-ES" dirty="0" err="1" smtClean="0"/>
              <a:t>CodePlex</a:t>
            </a:r>
            <a:r>
              <a:rPr lang="es-ES" dirty="0" smtClean="0"/>
              <a:t> web </a:t>
            </a:r>
            <a:r>
              <a:rPr lang="es-ES" dirty="0" err="1" smtClean="0"/>
              <a:t>site</a:t>
            </a:r>
            <a:r>
              <a:rPr lang="es-ES" dirty="0" smtClean="0"/>
              <a:t>, 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in Microsoft web </a:t>
            </a:r>
            <a:r>
              <a:rPr lang="es-ES" dirty="0" err="1" smtClean="0"/>
              <a:t>site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unsecure</a:t>
            </a:r>
            <a:r>
              <a:rPr lang="es-ES" dirty="0" smtClean="0"/>
              <a:t> </a:t>
            </a:r>
            <a:r>
              <a:rPr lang="es-ES" dirty="0" err="1" smtClean="0"/>
              <a:t>old</a:t>
            </a:r>
            <a:r>
              <a:rPr lang="es-ES" dirty="0" smtClean="0"/>
              <a:t>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u="sng" strike="sngStrike" dirty="0" err="1" smtClean="0"/>
              <a:t>is</a:t>
            </a:r>
            <a:r>
              <a:rPr lang="es-ES" u="sng" strike="sngStrike" dirty="0" smtClean="0"/>
              <a:t> 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was</a:t>
            </a:r>
            <a:r>
              <a:rPr lang="es-ES" dirty="0" smtClean="0"/>
              <a:t> </a:t>
            </a:r>
            <a:r>
              <a:rPr lang="es-ES" dirty="0" err="1" smtClean="0"/>
              <a:t>published</a:t>
            </a:r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2214554"/>
            <a:ext cx="6886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38" y="1285861"/>
            <a:ext cx="8072462" cy="464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Hardening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Bad HTTPs implementations</a:t>
            </a:r>
          </a:p>
          <a:p>
            <a:pPr lvl="1"/>
            <a:r>
              <a:rPr lang="en-US" dirty="0" smtClean="0"/>
              <a:t>Bad Digital Certificate Management</a:t>
            </a:r>
          </a:p>
          <a:p>
            <a:pPr lvl="2"/>
            <a:r>
              <a:rPr lang="en-US" dirty="0" smtClean="0"/>
              <a:t>Weak Cyphers</a:t>
            </a:r>
          </a:p>
          <a:p>
            <a:pPr lvl="2"/>
            <a:r>
              <a:rPr lang="en-US" dirty="0" smtClean="0"/>
              <a:t>Well-Known Bugs (</a:t>
            </a:r>
            <a:r>
              <a:rPr lang="en-US" dirty="0" err="1" smtClean="0"/>
              <a:t>HeartBleed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Mixed HTTP/HTTPs</a:t>
            </a:r>
          </a:p>
          <a:p>
            <a:pPr lvl="2"/>
            <a:r>
              <a:rPr lang="en-US" dirty="0" err="1" smtClean="0"/>
              <a:t>SSLStrip</a:t>
            </a:r>
            <a:endParaRPr lang="en-US" dirty="0" smtClean="0"/>
          </a:p>
          <a:p>
            <a:pPr lvl="1"/>
            <a:r>
              <a:rPr lang="en-US" dirty="0" smtClean="0"/>
              <a:t>Secure/</a:t>
            </a:r>
            <a:r>
              <a:rPr lang="en-US" dirty="0" err="1" smtClean="0"/>
              <a:t>HTTPOnly</a:t>
            </a:r>
            <a:r>
              <a:rPr lang="en-US" dirty="0" smtClean="0"/>
              <a:t> Flags</a:t>
            </a:r>
          </a:p>
          <a:p>
            <a:pPr lvl="1"/>
            <a:r>
              <a:rPr lang="en-US" dirty="0" smtClean="0"/>
              <a:t>HSTS</a:t>
            </a:r>
          </a:p>
          <a:p>
            <a:r>
              <a:rPr lang="en-US" dirty="0" smtClean="0"/>
              <a:t>Use your imagination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99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1340768"/>
            <a:ext cx="2520280" cy="86409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Questions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641" y1="86307" x2="51641" y2="86307"/>
                        <a14:foregroundMark x1="56875" y1="84205" x2="56875" y2="84205"/>
                        <a14:foregroundMark x1="45156" y1="86705" x2="45156" y2="86705"/>
                        <a14:foregroundMark x1="46875" y1="84318" x2="46875" y2="84318"/>
                        <a14:foregroundMark x1="43203" y1="83807" x2="43203" y2="83807"/>
                        <a14:foregroundMark x1="51797" y1="83352" x2="51797" y2="83352"/>
                        <a14:foregroundMark x1="56172" y1="85966" x2="56172" y2="859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872" y="-195962"/>
            <a:ext cx="4965198" cy="6827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88640"/>
            <a:ext cx="3640656" cy="8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2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IIS Error Messages - 404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417638"/>
            <a:ext cx="4796355" cy="380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99" y="1936193"/>
            <a:ext cx="4106201" cy="197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56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79" y="1355678"/>
            <a:ext cx="7076263" cy="5089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79" y="1355677"/>
            <a:ext cx="7076263" cy="479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55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Request Filtering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7"/>
            <a:ext cx="4238628" cy="4328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36" y="480260"/>
            <a:ext cx="3053316" cy="6269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347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WAF filter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82" y="1597973"/>
            <a:ext cx="6791842" cy="3562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61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 un error en </a:t>
            </a:r>
            <a:r>
              <a:rPr lang="en-US" dirty="0" err="1" smtClean="0"/>
              <a:t>mí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963"/>
          <a:stretch/>
        </p:blipFill>
        <p:spPr>
          <a:xfrm>
            <a:off x="3324599" y="401874"/>
            <a:ext cx="5513931" cy="5594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60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Error – 405,500,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9" y="1278232"/>
            <a:ext cx="4321912" cy="326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24" y="3409813"/>
            <a:ext cx="5181176" cy="300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01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373</Words>
  <Application>Microsoft Macintosh PowerPoint</Application>
  <PresentationFormat>On-screen Show (4:3)</PresentationFormat>
  <Paragraphs>103</Paragraphs>
  <Slides>33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Some dirty, quick and well-known tricks to hack your bad .NET WebApps</vt:lpstr>
      <vt:lpstr>OWASP Top Ten</vt:lpstr>
      <vt:lpstr>Error Messages</vt:lpstr>
      <vt:lpstr>IIS Error Messages - 404</vt:lpstr>
      <vt:lpstr>ASP Error Messages</vt:lpstr>
      <vt:lpstr>Request Filtering </vt:lpstr>
      <vt:lpstr>WAF filter</vt:lpstr>
      <vt:lpstr>Demo 1:</vt:lpstr>
      <vt:lpstr>Server Error – 405,500,…</vt:lpstr>
      <vt:lpstr>.NET CustomErrors</vt:lpstr>
      <vt:lpstr>IIS Short Name Bug</vt:lpstr>
      <vt:lpstr>IIS Short Name Bug</vt:lpstr>
      <vt:lpstr>Demo 2</vt:lpstr>
      <vt:lpstr>Debug Mode</vt:lpstr>
      <vt:lpstr>Trace.axd</vt:lpstr>
      <vt:lpstr>Elmah</vt:lpstr>
      <vt:lpstr>ViewState Disclosure</vt:lpstr>
      <vt:lpstr>Hidden Controls</vt:lpstr>
      <vt:lpstr>Fuzzins, Fuzzinj, Fuzzing</vt:lpstr>
      <vt:lpstr>Demo 3:</vt:lpstr>
      <vt:lpstr>LinQ Injection: SQL, Xpath, …</vt:lpstr>
      <vt:lpstr>UDL (Universal Data Links) Files</vt:lpstr>
      <vt:lpstr>WebServices</vt:lpstr>
      <vt:lpstr>Demo 4</vt:lpstr>
      <vt:lpstr>Connection String Parameter Pollution</vt:lpstr>
      <vt:lpstr>Pollutionable Behavior</vt:lpstr>
      <vt:lpstr>What can be done with CSPP?</vt:lpstr>
      <vt:lpstr>CSPP Attack: Hijacking Web Credentials</vt:lpstr>
      <vt:lpstr>Demo 5</vt:lpstr>
      <vt:lpstr>CSPP Bugs</vt:lpstr>
      <vt:lpstr>ASP.NET Web Data Admistrator</vt:lpstr>
      <vt:lpstr>Poor Hardening</vt:lpstr>
      <vt:lpstr>Questions?</vt:lpstr>
    </vt:vector>
  </TitlesOfParts>
  <Manager/>
  <Company>Eleven Paths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dirty, quick and well-known tricks to hack your bad .NET WebApps</dc:title>
  <dc:subject/>
  <dc:creator>Chema Alonso</dc:creator>
  <cp:keywords/>
  <dc:description/>
  <cp:lastModifiedBy>Chema Alonso</cp:lastModifiedBy>
  <cp:revision>25</cp:revision>
  <dcterms:created xsi:type="dcterms:W3CDTF">2016-02-17T05:43:22Z</dcterms:created>
  <dcterms:modified xsi:type="dcterms:W3CDTF">2016-02-24T14:57:43Z</dcterms:modified>
  <cp:category/>
</cp:coreProperties>
</file>